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72" r:id="rId12"/>
    <p:sldId id="267" r:id="rId13"/>
    <p:sldId id="268" r:id="rId14"/>
    <p:sldId id="269" r:id="rId15"/>
    <p:sldId id="270" r:id="rId16"/>
    <p:sldId id="271" r:id="rId17"/>
    <p:sldId id="273" r:id="rId18"/>
    <p:sldId id="274" r:id="rId19"/>
    <p:sldId id="275" r:id="rId20"/>
    <p:sldId id="276" r:id="rId21"/>
    <p:sldId id="279" r:id="rId22"/>
    <p:sldId id="277" r:id="rId23"/>
    <p:sldId id="278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2" r:id="rId36"/>
    <p:sldId id="291" r:id="rId37"/>
    <p:sldId id="293" r:id="rId38"/>
    <p:sldId id="294" r:id="rId39"/>
    <p:sldId id="295" r:id="rId40"/>
    <p:sldId id="296" r:id="rId4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66" d="100"/>
          <a:sy n="66" d="100"/>
        </p:scale>
        <p:origin x="87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2B7CD-A9DA-4F47-8A6A-5B4F44B39384}" type="datetimeFigureOut">
              <a:rPr lang="zh-TW" altLang="en-US" smtClean="0"/>
              <a:t>2018/5/29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4406A-E9A0-44CE-8CB9-E7AFC95EA168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14618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2B7CD-A9DA-4F47-8A6A-5B4F44B39384}" type="datetimeFigureOut">
              <a:rPr lang="zh-TW" altLang="en-US" smtClean="0"/>
              <a:t>2018/5/29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4406A-E9A0-44CE-8CB9-E7AFC95EA16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733014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2B7CD-A9DA-4F47-8A6A-5B4F44B39384}" type="datetimeFigureOut">
              <a:rPr lang="zh-TW" altLang="en-US" smtClean="0"/>
              <a:t>2018/5/29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4406A-E9A0-44CE-8CB9-E7AFC95EA16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998903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2B7CD-A9DA-4F47-8A6A-5B4F44B39384}" type="datetimeFigureOut">
              <a:rPr lang="zh-TW" altLang="en-US" smtClean="0"/>
              <a:t>2018/5/29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4406A-E9A0-44CE-8CB9-E7AFC95EA16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379347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2B7CD-A9DA-4F47-8A6A-5B4F44B39384}" type="datetimeFigureOut">
              <a:rPr lang="zh-TW" altLang="en-US" smtClean="0"/>
              <a:t>2018/5/29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4406A-E9A0-44CE-8CB9-E7AFC95EA168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71581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2B7CD-A9DA-4F47-8A6A-5B4F44B39384}" type="datetimeFigureOut">
              <a:rPr lang="zh-TW" altLang="en-US" smtClean="0"/>
              <a:t>2018/5/29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4406A-E9A0-44CE-8CB9-E7AFC95EA16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396905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2B7CD-A9DA-4F47-8A6A-5B4F44B39384}" type="datetimeFigureOut">
              <a:rPr lang="zh-TW" altLang="en-US" smtClean="0"/>
              <a:t>2018/5/29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4406A-E9A0-44CE-8CB9-E7AFC95EA16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49906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2B7CD-A9DA-4F47-8A6A-5B4F44B39384}" type="datetimeFigureOut">
              <a:rPr lang="zh-TW" altLang="en-US" smtClean="0"/>
              <a:t>2018/5/29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4406A-E9A0-44CE-8CB9-E7AFC95EA16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55271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2B7CD-A9DA-4F47-8A6A-5B4F44B39384}" type="datetimeFigureOut">
              <a:rPr lang="zh-TW" altLang="en-US" smtClean="0"/>
              <a:t>2018/5/29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4406A-E9A0-44CE-8CB9-E7AFC95EA16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297775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55D2B7CD-A9DA-4F47-8A6A-5B4F44B39384}" type="datetimeFigureOut">
              <a:rPr lang="zh-TW" altLang="en-US" smtClean="0"/>
              <a:t>2018/5/29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B14406A-E9A0-44CE-8CB9-E7AFC95EA16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096827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2B7CD-A9DA-4F47-8A6A-5B4F44B39384}" type="datetimeFigureOut">
              <a:rPr lang="zh-TW" altLang="en-US" smtClean="0"/>
              <a:t>2018/5/29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4406A-E9A0-44CE-8CB9-E7AFC95EA16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733597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55D2B7CD-A9DA-4F47-8A6A-5B4F44B39384}" type="datetimeFigureOut">
              <a:rPr lang="zh-TW" altLang="en-US" smtClean="0"/>
              <a:t>2018/5/29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5B14406A-E9A0-44CE-8CB9-E7AFC95EA168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70430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28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5817121-1A0F-4F3D-A30C-F264B12C20F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Lab8 </a:t>
            </a:r>
            <a:r>
              <a:rPr lang="zh-CN" altLang="en-US" dirty="0"/>
              <a:t>結報</a:t>
            </a:r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A3A1E2B2-B67A-4111-8A1D-2FA77681CC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643428"/>
          </a:xfrm>
        </p:spPr>
        <p:txBody>
          <a:bodyPr>
            <a:normAutofit/>
          </a:bodyPr>
          <a:lstStyle/>
          <a:p>
            <a:r>
              <a:rPr lang="en-US" altLang="zh-TW" dirty="0">
                <a:latin typeface="SimSun" panose="02010600030101010101" pitchFamily="2" charset="-122"/>
                <a:ea typeface="SimSun" panose="02010600030101010101" pitchFamily="2" charset="-122"/>
              </a:rPr>
              <a:t>E24066226 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魏晉成</a:t>
            </a:r>
            <a:endParaRPr lang="en-US" altLang="zh-CN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r>
              <a:rPr lang="en-US" altLang="zh-TW" dirty="0">
                <a:latin typeface="SimSun" panose="02010600030101010101" pitchFamily="2" charset="-122"/>
                <a:ea typeface="SimSun" panose="02010600030101010101" pitchFamily="2" charset="-122"/>
              </a:rPr>
              <a:t>E24065018 </a:t>
            </a:r>
            <a:r>
              <a:rPr lang="zh-TW" altLang="zh-TW" dirty="0">
                <a:latin typeface="SimSun" panose="02010600030101010101" pitchFamily="2" charset="-122"/>
                <a:ea typeface="SimSun" panose="02010600030101010101" pitchFamily="2" charset="-122"/>
              </a:rPr>
              <a:t>章子嚴</a:t>
            </a:r>
            <a:endParaRPr lang="en-US" altLang="zh-TW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r>
              <a:rPr lang="en-US" altLang="zh-TW" dirty="0">
                <a:latin typeface="SimSun" panose="02010600030101010101" pitchFamily="2" charset="-122"/>
                <a:ea typeface="SimSun" panose="02010600030101010101" pitchFamily="2" charset="-122"/>
              </a:rPr>
              <a:t>E24066129 </a:t>
            </a:r>
            <a:r>
              <a:rPr lang="zh-TW" altLang="zh-TW" dirty="0">
                <a:latin typeface="SimSun" panose="02010600030101010101" pitchFamily="2" charset="-122"/>
                <a:ea typeface="SimSun" panose="02010600030101010101" pitchFamily="2" charset="-122"/>
              </a:rPr>
              <a:t>張</a:t>
            </a:r>
            <a:r>
              <a:rPr lang="zh-TW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　</a:t>
            </a:r>
            <a:r>
              <a:rPr lang="zh-TW" altLang="zh-TW" dirty="0">
                <a:latin typeface="SimSun" panose="02010600030101010101" pitchFamily="2" charset="-122"/>
                <a:ea typeface="SimSun" panose="02010600030101010101" pitchFamily="2" charset="-122"/>
              </a:rPr>
              <a:t>軒</a:t>
            </a:r>
            <a:endParaRPr lang="zh-TW" altLang="en-US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997889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65A0EF7-3743-4655-947E-BD14AC1352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基礎題</a:t>
            </a:r>
            <a:r>
              <a:rPr lang="en-US" altLang="zh-TW" dirty="0">
                <a:latin typeface="SimSun" panose="02010600030101010101" pitchFamily="2" charset="-122"/>
                <a:ea typeface="SimSun" panose="02010600030101010101" pitchFamily="2" charset="-122"/>
              </a:rPr>
              <a:t>(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一</a:t>
            </a:r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)</a:t>
            </a:r>
            <a:b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</a:br>
            <a:r>
              <a:rPr lang="zh-TW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有限狀態機範例</a:t>
            </a:r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D6F9317F-B311-4878-9207-8822C29050AF}"/>
              </a:ext>
            </a:extLst>
          </p:cNvPr>
          <p:cNvSpPr txBox="1"/>
          <p:nvPr/>
        </p:nvSpPr>
        <p:spPr>
          <a:xfrm>
            <a:off x="1097280" y="5743575"/>
            <a:ext cx="41344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(</a:t>
            </a:r>
            <a:r>
              <a:rPr lang="zh-TW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圖六</a:t>
            </a:r>
            <a:r>
              <a:rPr lang="en-US" altLang="zh-TW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-1)</a:t>
            </a:r>
            <a:r>
              <a:rPr lang="en-US" altLang="zh-TW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testbench</a:t>
            </a:r>
            <a:r>
              <a:rPr lang="en-US" altLang="zh-TW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lang="zh-TW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結果</a:t>
            </a:r>
            <a:endParaRPr lang="zh-TW" altLang="en-US" sz="2800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pic>
        <p:nvPicPr>
          <p:cNvPr id="5" name="內容版面配置區 5">
            <a:extLst>
              <a:ext uri="{FF2B5EF4-FFF2-40B4-BE49-F238E27FC236}">
                <a16:creationId xmlns:a16="http://schemas.microsoft.com/office/drawing/2014/main" id="{C3342FA8-DF5B-464A-924E-9E0EECCBDD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039" r="83319" b="56867"/>
          <a:stretch/>
        </p:blipFill>
        <p:spPr>
          <a:xfrm>
            <a:off x="1097280" y="1880560"/>
            <a:ext cx="2641371" cy="3564400"/>
          </a:xfrm>
          <a:prstGeom prst="rect">
            <a:avLst/>
          </a:prstGeom>
        </p:spPr>
      </p:pic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E453FE11-C940-4274-B3FC-504BDBF6CE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7" t="43439" r="83212" b="16467"/>
          <a:stretch/>
        </p:blipFill>
        <p:spPr>
          <a:xfrm>
            <a:off x="4805794" y="1880560"/>
            <a:ext cx="2641371" cy="35644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8459A03B-999C-48B5-A158-B4073C96F9B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020" r="82750" b="60242"/>
          <a:stretch/>
        </p:blipFill>
        <p:spPr>
          <a:xfrm>
            <a:off x="7899335" y="1880560"/>
            <a:ext cx="2981135" cy="356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1066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65A0EF7-3743-4655-947E-BD14AC1352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基礎題</a:t>
            </a:r>
            <a:r>
              <a:rPr lang="en-US" altLang="zh-TW" dirty="0">
                <a:latin typeface="SimSun" panose="02010600030101010101" pitchFamily="2" charset="-122"/>
                <a:ea typeface="SimSun" panose="02010600030101010101" pitchFamily="2" charset="-122"/>
              </a:rPr>
              <a:t>(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一</a:t>
            </a:r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)</a:t>
            </a:r>
            <a:b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</a:br>
            <a:r>
              <a:rPr lang="zh-TW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有限狀態機範例</a:t>
            </a:r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D6F9317F-B311-4878-9207-8822C29050AF}"/>
              </a:ext>
            </a:extLst>
          </p:cNvPr>
          <p:cNvSpPr txBox="1"/>
          <p:nvPr/>
        </p:nvSpPr>
        <p:spPr>
          <a:xfrm>
            <a:off x="1097280" y="5743575"/>
            <a:ext cx="41344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(</a:t>
            </a:r>
            <a:r>
              <a:rPr lang="zh-TW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圖六</a:t>
            </a:r>
            <a:r>
              <a:rPr lang="en-US" altLang="zh-TW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-1)</a:t>
            </a:r>
            <a:r>
              <a:rPr lang="en-US" altLang="zh-TW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testbench</a:t>
            </a:r>
            <a:r>
              <a:rPr lang="en-US" altLang="zh-TW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lang="zh-TW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結果</a:t>
            </a:r>
            <a:endParaRPr lang="zh-TW" altLang="en-US" sz="2800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BC51A087-1FE3-4944-9A8B-2916B34209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6660" r="83000" b="13930"/>
          <a:stretch/>
        </p:blipFill>
        <p:spPr>
          <a:xfrm>
            <a:off x="6781800" y="1737360"/>
            <a:ext cx="3078221" cy="4006215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BBDBAE47-DF18-4C79-8431-18FA5FF24F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9611" r="82750" b="23651"/>
          <a:stretch/>
        </p:blipFill>
        <p:spPr>
          <a:xfrm>
            <a:off x="2115240" y="1737359"/>
            <a:ext cx="3416880" cy="4085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2866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5CADEA6-9A4E-462C-B671-B2221C594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基礎題</a:t>
            </a:r>
            <a:r>
              <a:rPr lang="en-US" altLang="zh-TW" dirty="0">
                <a:latin typeface="SimSun" panose="02010600030101010101" pitchFamily="2" charset="-122"/>
                <a:ea typeface="SimSun" panose="02010600030101010101" pitchFamily="2" charset="-122"/>
              </a:rPr>
              <a:t>(</a:t>
            </a:r>
            <a:r>
              <a:rPr lang="zh-TW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二</a:t>
            </a:r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)</a:t>
            </a:r>
            <a:r>
              <a:rPr lang="zh-TW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交通燈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1B8232A-7DF0-49DA-937B-0732A1B3E9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lr>
                <a:srgbClr val="E48312"/>
              </a:buClr>
            </a:pPr>
            <a:r>
              <a:rPr lang="zh-TW" altLang="en-US" sz="28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此實驗參考後兩頁之</a:t>
            </a:r>
            <a:r>
              <a:rPr lang="en-US" altLang="zh-TW" sz="28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(</a:t>
            </a:r>
            <a:r>
              <a:rPr lang="zh-TW" altLang="en-US" sz="28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圖七</a:t>
            </a:r>
            <a:r>
              <a:rPr lang="en-US" altLang="zh-TW" sz="28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)</a:t>
            </a:r>
            <a:r>
              <a:rPr lang="zh-TW" altLang="en-US" sz="28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與</a:t>
            </a:r>
            <a:r>
              <a:rPr lang="en-US" altLang="zh-TW" sz="28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(</a:t>
            </a:r>
            <a:r>
              <a:rPr lang="zh-TW" altLang="en-US" sz="28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圖八</a:t>
            </a:r>
            <a:r>
              <a:rPr lang="en-US" altLang="zh-TW" sz="28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)</a:t>
            </a:r>
            <a:r>
              <a:rPr lang="zh-TW" altLang="en-US" sz="28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的系統構想圖以及狀態表，將其組合而成，並透過七段顯示器以及</a:t>
            </a:r>
            <a:r>
              <a:rPr lang="en-US" altLang="zh-TW" sz="28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LED</a:t>
            </a:r>
            <a:r>
              <a:rPr lang="zh-TW" altLang="en-US" sz="28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輸出燈號以及秒數。</a:t>
            </a:r>
            <a:endParaRPr lang="en-US" altLang="zh-CN" sz="2800" dirty="0">
              <a:solidFill>
                <a:srgbClr val="000000">
                  <a:lumMod val="75000"/>
                  <a:lumOff val="2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290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83C46DF-081C-4BDE-A6AB-8B7189CCB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基礎題</a:t>
            </a:r>
            <a:r>
              <a:rPr lang="en-US" altLang="zh-TW" dirty="0">
                <a:latin typeface="SimSun" panose="02010600030101010101" pitchFamily="2" charset="-122"/>
                <a:ea typeface="SimSun" panose="02010600030101010101" pitchFamily="2" charset="-122"/>
              </a:rPr>
              <a:t>(</a:t>
            </a:r>
            <a:r>
              <a:rPr lang="zh-TW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二</a:t>
            </a:r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)</a:t>
            </a:r>
            <a:r>
              <a:rPr lang="zh-TW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交通燈</a:t>
            </a:r>
            <a:endParaRPr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ED29431B-C46C-41E6-92FA-A090BE8F61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1398" t="22928" r="22949" b="28453"/>
          <a:stretch/>
        </p:blipFill>
        <p:spPr>
          <a:xfrm>
            <a:off x="2358786" y="1866900"/>
            <a:ext cx="7535388" cy="3695700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69AA293E-C128-49C0-BDE1-608F796FFA63}"/>
              </a:ext>
            </a:extLst>
          </p:cNvPr>
          <p:cNvSpPr txBox="1"/>
          <p:nvPr/>
        </p:nvSpPr>
        <p:spPr>
          <a:xfrm>
            <a:off x="2259723" y="5300990"/>
            <a:ext cx="3057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(</a:t>
            </a:r>
            <a:r>
              <a:rPr lang="zh-TW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圖七</a:t>
            </a:r>
            <a:r>
              <a:rPr lang="en-US" altLang="zh-TW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)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系統構想圖</a:t>
            </a:r>
            <a:endParaRPr lang="zh-TW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168352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F4E285D-72E8-46BE-958E-99B65C2E3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基礎題</a:t>
            </a:r>
            <a:r>
              <a:rPr lang="en-US" altLang="zh-TW" dirty="0">
                <a:latin typeface="SimSun" panose="02010600030101010101" pitchFamily="2" charset="-122"/>
                <a:ea typeface="SimSun" panose="02010600030101010101" pitchFamily="2" charset="-122"/>
              </a:rPr>
              <a:t>(</a:t>
            </a:r>
            <a:r>
              <a:rPr lang="zh-TW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二</a:t>
            </a:r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)</a:t>
            </a:r>
            <a:r>
              <a:rPr lang="zh-TW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交通燈</a:t>
            </a:r>
            <a:endParaRPr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3C867F27-10A3-42CA-A558-BE9EF1694D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1132" t="23954" r="22506" b="14010"/>
          <a:stretch/>
        </p:blipFill>
        <p:spPr>
          <a:xfrm>
            <a:off x="2960879" y="1870710"/>
            <a:ext cx="6331202" cy="3912207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838C31B1-B971-44DF-942D-CB6A9C6924AD}"/>
              </a:ext>
            </a:extLst>
          </p:cNvPr>
          <p:cNvSpPr txBox="1"/>
          <p:nvPr/>
        </p:nvSpPr>
        <p:spPr>
          <a:xfrm>
            <a:off x="4956929" y="3826813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(</a:t>
            </a:r>
            <a:r>
              <a:rPr lang="zh-TW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圖八</a:t>
            </a:r>
            <a:r>
              <a:rPr lang="en-US" altLang="zh-TW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)</a:t>
            </a:r>
            <a:r>
              <a:rPr lang="zh-TW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狀態表</a:t>
            </a:r>
          </a:p>
        </p:txBody>
      </p:sp>
    </p:spTree>
    <p:extLst>
      <p:ext uri="{BB962C8B-B14F-4D97-AF65-F5344CB8AC3E}">
        <p14:creationId xmlns:p14="http://schemas.microsoft.com/office/powerpoint/2010/main" val="18187251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78F41CE-6428-4944-9CD2-8B2D8D348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基礎題</a:t>
            </a:r>
            <a:r>
              <a:rPr lang="en-US" altLang="zh-TW" dirty="0">
                <a:latin typeface="SimSun" panose="02010600030101010101" pitchFamily="2" charset="-122"/>
                <a:ea typeface="SimSun" panose="02010600030101010101" pitchFamily="2" charset="-122"/>
              </a:rPr>
              <a:t>(</a:t>
            </a:r>
            <a:r>
              <a:rPr lang="zh-TW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二</a:t>
            </a:r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)</a:t>
            </a:r>
            <a:r>
              <a:rPr lang="zh-TW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交通燈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6D2D0BC-C43A-4BCC-B7E2-AC68C05C0C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583" r="68566" b="32162"/>
          <a:stretch/>
        </p:blipFill>
        <p:spPr>
          <a:xfrm>
            <a:off x="3864944" y="1845734"/>
            <a:ext cx="4462112" cy="4409923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663526B5-5B4D-4CDD-A440-65D006E140B1}"/>
              </a:ext>
            </a:extLst>
          </p:cNvPr>
          <p:cNvSpPr txBox="1"/>
          <p:nvPr/>
        </p:nvSpPr>
        <p:spPr>
          <a:xfrm>
            <a:off x="8327056" y="1845734"/>
            <a:ext cx="305724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(</a:t>
            </a:r>
            <a:r>
              <a:rPr lang="zh-TW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圖九</a:t>
            </a:r>
            <a:r>
              <a:rPr lang="en-US" altLang="zh-TW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)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除頻器模組</a:t>
            </a:r>
            <a:endParaRPr lang="zh-TW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endParaRPr lang="zh-TW" altLang="en-US" sz="2800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797513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3F15907-3E93-459D-8D9B-14D019205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基礎題</a:t>
            </a:r>
            <a:r>
              <a:rPr lang="en-US" altLang="zh-TW" dirty="0">
                <a:latin typeface="SimSun" panose="02010600030101010101" pitchFamily="2" charset="-122"/>
                <a:ea typeface="SimSun" panose="02010600030101010101" pitchFamily="2" charset="-122"/>
              </a:rPr>
              <a:t>(</a:t>
            </a:r>
            <a:r>
              <a:rPr lang="zh-TW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二</a:t>
            </a:r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)</a:t>
            </a:r>
            <a:r>
              <a:rPr lang="zh-TW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交通燈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A4EF646-B9D9-480D-975D-4FC92FE07E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ADDE674-2C06-4613-A871-B2A53CA81E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371" r="52875" b="33746"/>
          <a:stretch/>
        </p:blipFill>
        <p:spPr>
          <a:xfrm>
            <a:off x="2362200" y="1845734"/>
            <a:ext cx="6267796" cy="4023360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EAF6C300-E9B9-409B-8433-A35A98A662B8}"/>
              </a:ext>
            </a:extLst>
          </p:cNvPr>
          <p:cNvSpPr txBox="1"/>
          <p:nvPr/>
        </p:nvSpPr>
        <p:spPr>
          <a:xfrm>
            <a:off x="8629996" y="1845734"/>
            <a:ext cx="3467616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(</a:t>
            </a:r>
            <a:r>
              <a:rPr lang="zh-TW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圖十</a:t>
            </a:r>
            <a:r>
              <a:rPr lang="en-US" altLang="zh-TW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-1)</a:t>
            </a:r>
            <a:r>
              <a:rPr lang="zh-TW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交通燈模組</a:t>
            </a:r>
            <a:endParaRPr lang="en-US" altLang="zh-TW" sz="2800" dirty="0">
              <a:solidFill>
                <a:schemeClr val="tx1">
                  <a:lumMod val="75000"/>
                  <a:lumOff val="25000"/>
                </a:schemeClr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r>
              <a:rPr lang="zh-TW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輸入輸出及</a:t>
            </a:r>
            <a:r>
              <a:rPr lang="en-US" altLang="zh-TW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	</a:t>
            </a:r>
            <a:r>
              <a:rPr lang="zh-TW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決定下個</a:t>
            </a:r>
            <a:endParaRPr lang="en-US" altLang="zh-TW" sz="2800" dirty="0">
              <a:solidFill>
                <a:schemeClr val="tx1">
                  <a:lumMod val="75000"/>
                  <a:lumOff val="25000"/>
                </a:schemeClr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r>
              <a:rPr lang="zh-TW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狀態的組合電路區塊</a:t>
            </a:r>
            <a:endParaRPr lang="en-US" altLang="zh-TW" sz="2800" dirty="0">
              <a:solidFill>
                <a:schemeClr val="tx1">
                  <a:lumMod val="75000"/>
                  <a:lumOff val="25000"/>
                </a:schemeClr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r>
              <a:rPr lang="en-US" altLang="zh-TW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		</a:t>
            </a:r>
            <a:endParaRPr lang="zh-TW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endParaRPr lang="zh-TW" altLang="en-US" sz="2800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760619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3F15907-3E93-459D-8D9B-14D019205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基礎題</a:t>
            </a:r>
            <a:r>
              <a:rPr lang="en-US" altLang="zh-TW" dirty="0">
                <a:latin typeface="SimSun" panose="02010600030101010101" pitchFamily="2" charset="-122"/>
                <a:ea typeface="SimSun" panose="02010600030101010101" pitchFamily="2" charset="-122"/>
              </a:rPr>
              <a:t>(</a:t>
            </a:r>
            <a:r>
              <a:rPr lang="zh-TW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二</a:t>
            </a:r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)</a:t>
            </a:r>
            <a:r>
              <a:rPr lang="zh-TW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交通燈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A4EF646-B9D9-480D-975D-4FC92FE07E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EAF6C300-E9B9-409B-8433-A35A98A662B8}"/>
              </a:ext>
            </a:extLst>
          </p:cNvPr>
          <p:cNvSpPr txBox="1"/>
          <p:nvPr/>
        </p:nvSpPr>
        <p:spPr>
          <a:xfrm>
            <a:off x="8629996" y="1845734"/>
            <a:ext cx="3416320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(</a:t>
            </a:r>
            <a:r>
              <a:rPr lang="zh-TW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圖十</a:t>
            </a:r>
            <a:r>
              <a:rPr lang="en-US" altLang="zh-TW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-2)</a:t>
            </a:r>
            <a:r>
              <a:rPr lang="zh-TW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交通燈模組</a:t>
            </a:r>
            <a:endParaRPr lang="en-US" altLang="zh-TW" sz="2800" dirty="0">
              <a:solidFill>
                <a:schemeClr val="tx1">
                  <a:lumMod val="75000"/>
                  <a:lumOff val="25000"/>
                </a:schemeClr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r>
              <a:rPr lang="zh-TW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記憶區塊以及輸出當</a:t>
            </a:r>
            <a:endParaRPr lang="en-US" altLang="zh-TW" sz="2800" dirty="0">
              <a:solidFill>
                <a:schemeClr val="tx1">
                  <a:lumMod val="75000"/>
                  <a:lumOff val="25000"/>
                </a:schemeClr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r>
              <a:rPr lang="zh-TW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前狀態的區塊</a:t>
            </a:r>
          </a:p>
          <a:p>
            <a:r>
              <a:rPr lang="en-US" altLang="zh-TW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		</a:t>
            </a:r>
            <a:endParaRPr lang="zh-TW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endParaRPr lang="zh-TW" altLang="en-US" sz="2800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E51EFFCE-D024-4145-A678-51319E57C6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2004" r="59250" b="9922"/>
          <a:stretch/>
        </p:blipFill>
        <p:spPr>
          <a:xfrm>
            <a:off x="1028506" y="1845734"/>
            <a:ext cx="7670265" cy="4023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0932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3F15907-3E93-459D-8D9B-14D019205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基礎題</a:t>
            </a:r>
            <a:r>
              <a:rPr lang="en-US" altLang="zh-TW" dirty="0">
                <a:latin typeface="SimSun" panose="02010600030101010101" pitchFamily="2" charset="-122"/>
                <a:ea typeface="SimSun" panose="02010600030101010101" pitchFamily="2" charset="-122"/>
              </a:rPr>
              <a:t>(</a:t>
            </a:r>
            <a:r>
              <a:rPr lang="zh-TW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二</a:t>
            </a:r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)</a:t>
            </a:r>
            <a:r>
              <a:rPr lang="zh-TW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交通燈</a:t>
            </a:r>
            <a:endParaRPr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EAF6C300-E9B9-409B-8433-A35A98A662B8}"/>
              </a:ext>
            </a:extLst>
          </p:cNvPr>
          <p:cNvSpPr txBox="1"/>
          <p:nvPr/>
        </p:nvSpPr>
        <p:spPr>
          <a:xfrm>
            <a:off x="8629996" y="1845734"/>
            <a:ext cx="433965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(</a:t>
            </a:r>
            <a:r>
              <a:rPr lang="zh-TW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圖十一</a:t>
            </a:r>
            <a:r>
              <a:rPr lang="en-US" altLang="zh-TW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)</a:t>
            </a:r>
            <a:r>
              <a:rPr lang="zh-TW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計數器模組</a:t>
            </a:r>
            <a:r>
              <a:rPr lang="en-US" altLang="zh-TW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		</a:t>
            </a:r>
            <a:endParaRPr lang="zh-TW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endParaRPr lang="zh-TW" altLang="en-US" sz="2800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12F753A8-7345-44C3-8371-42D9D7EDCD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371" r="56375" b="38200"/>
          <a:stretch/>
        </p:blipFill>
        <p:spPr>
          <a:xfrm>
            <a:off x="1635662" y="1867944"/>
            <a:ext cx="6994334" cy="4449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7257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3F15907-3E93-459D-8D9B-14D019205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基礎題</a:t>
            </a:r>
            <a:r>
              <a:rPr lang="en-US" altLang="zh-TW" dirty="0">
                <a:latin typeface="SimSun" panose="02010600030101010101" pitchFamily="2" charset="-122"/>
                <a:ea typeface="SimSun" panose="02010600030101010101" pitchFamily="2" charset="-122"/>
              </a:rPr>
              <a:t>(</a:t>
            </a:r>
            <a:r>
              <a:rPr lang="zh-TW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二</a:t>
            </a:r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)</a:t>
            </a:r>
            <a:r>
              <a:rPr lang="zh-TW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交通燈</a:t>
            </a:r>
            <a:endParaRPr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EAF6C300-E9B9-409B-8433-A35A98A662B8}"/>
              </a:ext>
            </a:extLst>
          </p:cNvPr>
          <p:cNvSpPr txBox="1"/>
          <p:nvPr/>
        </p:nvSpPr>
        <p:spPr>
          <a:xfrm>
            <a:off x="7852350" y="1845734"/>
            <a:ext cx="480131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(</a:t>
            </a:r>
            <a:r>
              <a:rPr lang="zh-TW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圖十二</a:t>
            </a:r>
            <a:r>
              <a:rPr lang="en-US" altLang="zh-TW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)</a:t>
            </a:r>
            <a:r>
              <a:rPr lang="zh-TW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七段顯示器模組</a:t>
            </a:r>
            <a:r>
              <a:rPr lang="en-US" altLang="zh-TW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		</a:t>
            </a:r>
            <a:endParaRPr lang="zh-TW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endParaRPr lang="zh-TW" altLang="en-US" sz="2800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469191A5-7133-42CB-960B-A0B24404F8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148" r="71125" b="21946"/>
          <a:stretch/>
        </p:blipFill>
        <p:spPr>
          <a:xfrm>
            <a:off x="4366260" y="1845734"/>
            <a:ext cx="3520440" cy="4511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0109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C2CF75A-62BE-46B0-A188-EC1AA1D00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sz="5400" dirty="0">
                <a:latin typeface="SimSun" panose="02010600030101010101" pitchFamily="2" charset="-122"/>
                <a:ea typeface="SimSun" panose="02010600030101010101" pitchFamily="2" charset="-122"/>
              </a:rPr>
              <a:t>基礎題</a:t>
            </a:r>
            <a:r>
              <a:rPr lang="en-US" altLang="zh-TW" sz="5400" dirty="0">
                <a:latin typeface="SimSun" panose="02010600030101010101" pitchFamily="2" charset="-122"/>
                <a:ea typeface="SimSun" panose="02010600030101010101" pitchFamily="2" charset="-122"/>
              </a:rPr>
              <a:t>(</a:t>
            </a:r>
            <a:r>
              <a:rPr lang="zh-CN" altLang="en-US" sz="5400" dirty="0">
                <a:latin typeface="SimSun" panose="02010600030101010101" pitchFamily="2" charset="-122"/>
                <a:ea typeface="SimSun" panose="02010600030101010101" pitchFamily="2" charset="-122"/>
              </a:rPr>
              <a:t>一</a:t>
            </a:r>
            <a:r>
              <a:rPr lang="en-US" altLang="zh-CN" sz="5400" dirty="0">
                <a:latin typeface="SimSun" panose="02010600030101010101" pitchFamily="2" charset="-122"/>
                <a:ea typeface="SimSun" panose="02010600030101010101" pitchFamily="2" charset="-122"/>
              </a:rPr>
              <a:t>)</a:t>
            </a:r>
            <a:br>
              <a:rPr lang="en-US" altLang="zh-CN" sz="5400" dirty="0">
                <a:latin typeface="SimSun" panose="02010600030101010101" pitchFamily="2" charset="-122"/>
                <a:ea typeface="SimSun" panose="02010600030101010101" pitchFamily="2" charset="-122"/>
              </a:rPr>
            </a:br>
            <a:r>
              <a:rPr lang="zh-TW" altLang="en-US" sz="5400" dirty="0">
                <a:latin typeface="SimSun" panose="02010600030101010101" pitchFamily="2" charset="-122"/>
                <a:ea typeface="SimSun" panose="02010600030101010101" pitchFamily="2" charset="-122"/>
              </a:rPr>
              <a:t>有限狀態機範例</a:t>
            </a:r>
            <a:endParaRPr lang="zh-TW" altLang="en-US" sz="6000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E5B667F-FA8B-406B-97A5-E7FBC6D037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800" dirty="0"/>
              <a:t>此實驗如下頁的</a:t>
            </a:r>
            <a:r>
              <a:rPr lang="en-US" altLang="zh-TW" sz="2800" dirty="0"/>
              <a:t>(</a:t>
            </a:r>
            <a:r>
              <a:rPr lang="zh-CN" altLang="en-US" sz="2800" dirty="0"/>
              <a:t>圖一</a:t>
            </a:r>
            <a:r>
              <a:rPr lang="en-US" altLang="zh-CN" sz="2800" dirty="0"/>
              <a:t>)</a:t>
            </a:r>
            <a:r>
              <a:rPr lang="zh-CN" altLang="en-US" sz="2800" dirty="0"/>
              <a:t>，先利用除頻器將頻率調至</a:t>
            </a:r>
            <a:r>
              <a:rPr lang="en-US" altLang="zh-CN" sz="2800" dirty="0"/>
              <a:t>1Hz</a:t>
            </a:r>
            <a:r>
              <a:rPr lang="zh-CN" altLang="en-US" sz="2800" dirty="0"/>
              <a:t>，再接至</a:t>
            </a:r>
            <a:r>
              <a:rPr lang="zh-TW" altLang="en-US" sz="2800" dirty="0"/>
              <a:t>有限狀態機</a:t>
            </a:r>
            <a:r>
              <a:rPr lang="zh-CN" altLang="en-US" sz="2800" dirty="0"/>
              <a:t>模組，並利用</a:t>
            </a:r>
            <a:r>
              <a:rPr lang="zh-TW" altLang="en-US" sz="2800" dirty="0"/>
              <a:t>四個</a:t>
            </a:r>
            <a:r>
              <a:rPr lang="en-US" altLang="zh-TW" sz="2800" dirty="0"/>
              <a:t>LED</a:t>
            </a:r>
            <a:r>
              <a:rPr lang="zh-TW" altLang="en-US" sz="2800" dirty="0"/>
              <a:t>燈顯示出目前狀態機的狀態</a:t>
            </a:r>
            <a:r>
              <a:rPr lang="zh-CN" altLang="en-US" sz="2800" dirty="0"/>
              <a:t>。</a:t>
            </a:r>
            <a:endParaRPr lang="en-US" altLang="zh-CN" sz="2800" dirty="0"/>
          </a:p>
          <a:p>
            <a:r>
              <a:rPr lang="zh-TW" altLang="en-US" sz="2800" dirty="0"/>
              <a:t>另外，有限狀態機模組的狀態表列於次二頁的</a:t>
            </a:r>
            <a:r>
              <a:rPr lang="en-US" altLang="zh-TW" sz="2800" dirty="0"/>
              <a:t>(</a:t>
            </a:r>
            <a:r>
              <a:rPr lang="zh-TW" altLang="en-US" sz="2800" dirty="0"/>
              <a:t>圖二</a:t>
            </a:r>
            <a:r>
              <a:rPr lang="en-US" altLang="zh-TW" sz="2800" dirty="0"/>
              <a:t>)</a:t>
            </a:r>
            <a:r>
              <a:rPr lang="zh-TW" altLang="en-US" sz="2800" dirty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5945944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A256EA4-EC9C-46BB-89FA-70DF09467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基礎題</a:t>
            </a:r>
            <a:r>
              <a:rPr lang="en-US" altLang="zh-TW" dirty="0">
                <a:latin typeface="SimSun" panose="02010600030101010101" pitchFamily="2" charset="-122"/>
                <a:ea typeface="SimSun" panose="02010600030101010101" pitchFamily="2" charset="-122"/>
              </a:rPr>
              <a:t>(</a:t>
            </a:r>
            <a:r>
              <a:rPr lang="zh-TW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二</a:t>
            </a:r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)</a:t>
            </a:r>
            <a:r>
              <a:rPr lang="zh-TW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交通燈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DFEDAEB-6972-412B-92FF-9E4770A6D8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594" r="18375" b="51781"/>
          <a:stretch/>
        </p:blipFill>
        <p:spPr>
          <a:xfrm>
            <a:off x="411480" y="1937174"/>
            <a:ext cx="11437564" cy="2802466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6FE31FA4-7829-43DD-B031-C37807BAE126}"/>
              </a:ext>
            </a:extLst>
          </p:cNvPr>
          <p:cNvSpPr txBox="1"/>
          <p:nvPr/>
        </p:nvSpPr>
        <p:spPr>
          <a:xfrm>
            <a:off x="4649152" y="4939454"/>
            <a:ext cx="295465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(</a:t>
            </a:r>
            <a:r>
              <a:rPr lang="zh-TW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圖十三</a:t>
            </a:r>
            <a:r>
              <a:rPr lang="en-US" altLang="zh-TW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)</a:t>
            </a:r>
            <a:r>
              <a:rPr lang="zh-TW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系統</a:t>
            </a:r>
            <a:r>
              <a:rPr lang="en-US" altLang="zh-TW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		</a:t>
            </a:r>
            <a:endParaRPr lang="zh-TW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endParaRPr lang="zh-TW" altLang="en-US" sz="2800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707511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A256EA4-EC9C-46BB-89FA-70DF09467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基礎題</a:t>
            </a:r>
            <a:r>
              <a:rPr lang="en-US" altLang="zh-TW" dirty="0">
                <a:latin typeface="SimSun" panose="02010600030101010101" pitchFamily="2" charset="-122"/>
                <a:ea typeface="SimSun" panose="02010600030101010101" pitchFamily="2" charset="-122"/>
              </a:rPr>
              <a:t>(</a:t>
            </a:r>
            <a:r>
              <a:rPr lang="zh-TW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二</a:t>
            </a:r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)</a:t>
            </a:r>
            <a:r>
              <a:rPr lang="zh-TW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交通燈</a:t>
            </a:r>
            <a:endParaRPr lang="zh-TW" altLang="en-US" dirty="0"/>
          </a:p>
        </p:txBody>
      </p:sp>
      <p:pic>
        <p:nvPicPr>
          <p:cNvPr id="3" name="錄製_2018_05_09_13_33_23_835">
            <a:hlinkClick r:id="" action="ppaction://media"/>
            <a:extLst>
              <a:ext uri="{FF2B5EF4-FFF2-40B4-BE49-F238E27FC236}">
                <a16:creationId xmlns:a16="http://schemas.microsoft.com/office/drawing/2014/main" id="{28512F21-E06F-486F-958D-B42CE9FCDA9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775120" y="1877487"/>
            <a:ext cx="4702719" cy="4310576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926C1853-CBC3-4C6C-99E5-54DFD2244D35}"/>
              </a:ext>
            </a:extLst>
          </p:cNvPr>
          <p:cNvSpPr/>
          <p:nvPr/>
        </p:nvSpPr>
        <p:spPr>
          <a:xfrm>
            <a:off x="8477839" y="1877487"/>
            <a:ext cx="6096000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(</a:t>
            </a:r>
            <a:r>
              <a:rPr lang="zh-TW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影片二</a:t>
            </a:r>
            <a:r>
              <a:rPr lang="en-US" altLang="zh-TW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)</a:t>
            </a:r>
          </a:p>
          <a:p>
            <a:r>
              <a:rPr lang="en-US" altLang="zh-TW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VeriInstrument</a:t>
            </a:r>
            <a:endParaRPr lang="en-US" altLang="zh-TW" sz="2800" dirty="0">
              <a:solidFill>
                <a:schemeClr val="tx1">
                  <a:lumMod val="75000"/>
                  <a:lumOff val="25000"/>
                </a:schemeClr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r>
              <a:rPr lang="zh-TW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驗證</a:t>
            </a:r>
          </a:p>
        </p:txBody>
      </p:sp>
    </p:spTree>
    <p:extLst>
      <p:ext uri="{BB962C8B-B14F-4D97-AF65-F5344CB8AC3E}">
        <p14:creationId xmlns:p14="http://schemas.microsoft.com/office/powerpoint/2010/main" val="210020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A256EA4-EC9C-46BB-89FA-70DF09467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基礎題</a:t>
            </a:r>
            <a:r>
              <a:rPr lang="en-US" altLang="zh-TW" dirty="0">
                <a:latin typeface="SimSun" panose="02010600030101010101" pitchFamily="2" charset="-122"/>
                <a:ea typeface="SimSun" panose="02010600030101010101" pitchFamily="2" charset="-122"/>
              </a:rPr>
              <a:t>(</a:t>
            </a:r>
            <a:r>
              <a:rPr lang="zh-TW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二</a:t>
            </a:r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)</a:t>
            </a:r>
            <a:r>
              <a:rPr lang="zh-TW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交通燈</a:t>
            </a:r>
            <a:endParaRPr lang="zh-TW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6FE31FA4-7829-43DD-B031-C37807BAE126}"/>
              </a:ext>
            </a:extLst>
          </p:cNvPr>
          <p:cNvSpPr txBox="1"/>
          <p:nvPr/>
        </p:nvSpPr>
        <p:spPr>
          <a:xfrm>
            <a:off x="9599287" y="1767840"/>
            <a:ext cx="1800493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(</a:t>
            </a:r>
            <a:r>
              <a:rPr lang="zh-TW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圖十四</a:t>
            </a:r>
            <a:r>
              <a:rPr lang="en-US" altLang="zh-TW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)</a:t>
            </a:r>
          </a:p>
          <a:p>
            <a:r>
              <a:rPr lang="en-US" altLang="zh-TW" sz="2800" dirty="0" err="1">
                <a:solidFill>
                  <a:srgbClr val="000000">
                    <a:lumMod val="75000"/>
                    <a:lumOff val="25000"/>
                  </a:srgb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testbench</a:t>
            </a:r>
            <a:endParaRPr lang="zh-TW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endParaRPr lang="zh-TW" altLang="en-US" sz="2800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1CE16247-69B2-4FC1-AFE6-C98E70F203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594" r="50250" b="30629"/>
          <a:stretch/>
        </p:blipFill>
        <p:spPr>
          <a:xfrm>
            <a:off x="2653672" y="1737360"/>
            <a:ext cx="6945615" cy="445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4944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A256EA4-EC9C-46BB-89FA-70DF09467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基礎題</a:t>
            </a:r>
            <a:r>
              <a:rPr lang="en-US" altLang="zh-TW" dirty="0">
                <a:latin typeface="SimSun" panose="02010600030101010101" pitchFamily="2" charset="-122"/>
                <a:ea typeface="SimSun" panose="02010600030101010101" pitchFamily="2" charset="-122"/>
              </a:rPr>
              <a:t>(</a:t>
            </a:r>
            <a:r>
              <a:rPr lang="zh-TW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二</a:t>
            </a:r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)</a:t>
            </a:r>
            <a:r>
              <a:rPr lang="zh-TW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交通燈</a:t>
            </a:r>
            <a:endParaRPr lang="zh-TW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6FE31FA4-7829-43DD-B031-C37807BAE126}"/>
              </a:ext>
            </a:extLst>
          </p:cNvPr>
          <p:cNvSpPr txBox="1"/>
          <p:nvPr/>
        </p:nvSpPr>
        <p:spPr>
          <a:xfrm>
            <a:off x="8642640" y="1762034"/>
            <a:ext cx="269817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(</a:t>
            </a:r>
            <a:r>
              <a:rPr lang="zh-TW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圖十五</a:t>
            </a:r>
            <a:r>
              <a:rPr lang="en-US" altLang="zh-TW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)</a:t>
            </a:r>
          </a:p>
          <a:p>
            <a:r>
              <a:rPr lang="en-US" altLang="zh-TW" sz="2800" dirty="0" err="1">
                <a:solidFill>
                  <a:srgbClr val="000000">
                    <a:lumMod val="75000"/>
                    <a:lumOff val="25000"/>
                  </a:srgb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Testbench</a:t>
            </a:r>
            <a:r>
              <a:rPr lang="zh-TW" altLang="en-US" sz="2800" dirty="0">
                <a:solidFill>
                  <a:srgbClr val="000000">
                    <a:lumMod val="75000"/>
                    <a:lumOff val="25000"/>
                  </a:srgb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結果</a:t>
            </a:r>
            <a:endParaRPr lang="zh-TW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endParaRPr lang="zh-TW" altLang="en-US" sz="2800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AC5FFFF5-F6B2-4028-B95E-6CED4682C4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797" r="88375" b="69587"/>
          <a:stretch/>
        </p:blipFill>
        <p:spPr>
          <a:xfrm>
            <a:off x="1895566" y="1767840"/>
            <a:ext cx="3060446" cy="4081417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3B833478-B92A-45B8-B065-D5341FA188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08" t="37361" r="88483" b="34621"/>
          <a:stretch/>
        </p:blipFill>
        <p:spPr>
          <a:xfrm>
            <a:off x="5582194" y="1767840"/>
            <a:ext cx="3060446" cy="4140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9326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5CADEA6-9A4E-462C-B671-B2221C594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挑戰題 販賣機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1B8232A-7DF0-49DA-937B-0732A1B3E9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lr>
                <a:srgbClr val="E48312"/>
              </a:buClr>
            </a:pPr>
            <a:r>
              <a:rPr lang="zh-TW" altLang="en-US" sz="28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此實驗參考後兩頁之</a:t>
            </a:r>
            <a:r>
              <a:rPr lang="en-US" altLang="zh-TW" sz="28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(</a:t>
            </a:r>
            <a:r>
              <a:rPr lang="zh-TW" altLang="en-US" sz="28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圖十六</a:t>
            </a:r>
            <a:r>
              <a:rPr lang="en-US" altLang="zh-TW" sz="28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)</a:t>
            </a:r>
            <a:r>
              <a:rPr lang="zh-TW" altLang="en-US" sz="28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與</a:t>
            </a:r>
            <a:r>
              <a:rPr lang="en-US" altLang="zh-TW" sz="28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(</a:t>
            </a:r>
            <a:r>
              <a:rPr lang="zh-TW" altLang="en-US" sz="28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圖十七</a:t>
            </a:r>
            <a:r>
              <a:rPr lang="en-US" altLang="zh-TW" sz="28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)</a:t>
            </a:r>
            <a:r>
              <a:rPr lang="zh-TW" altLang="en-US" sz="28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的系統構想圖以及狀態表，將其組合而成，並透過七段顯示器以及</a:t>
            </a:r>
            <a:r>
              <a:rPr lang="en-US" altLang="zh-TW" sz="28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LED</a:t>
            </a:r>
            <a:r>
              <a:rPr lang="zh-TW" altLang="en-US" sz="28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輸出可購買的商品以及剩餘金額。</a:t>
            </a:r>
            <a:endParaRPr lang="en-US" altLang="zh-CN" sz="2800" dirty="0">
              <a:solidFill>
                <a:srgbClr val="000000">
                  <a:lumMod val="75000"/>
                  <a:lumOff val="2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14529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5CADEA6-9A4E-462C-B671-B2221C594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挑戰題 販賣機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EEE0F70B-BEB9-4F56-BD37-D6DF19EFD6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000" t="31922" r="26072" b="15064"/>
          <a:stretch/>
        </p:blipFill>
        <p:spPr>
          <a:xfrm>
            <a:off x="2487605" y="1867988"/>
            <a:ext cx="7277749" cy="4426857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C2C5E9E4-41F5-4AF9-AD53-AA535A0DF876}"/>
              </a:ext>
            </a:extLst>
          </p:cNvPr>
          <p:cNvSpPr txBox="1"/>
          <p:nvPr/>
        </p:nvSpPr>
        <p:spPr>
          <a:xfrm>
            <a:off x="9615097" y="1921691"/>
            <a:ext cx="162095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(</a:t>
            </a:r>
            <a:r>
              <a:rPr lang="zh-TW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圖十六</a:t>
            </a:r>
            <a:r>
              <a:rPr lang="en-US" altLang="zh-TW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)</a:t>
            </a:r>
          </a:p>
          <a:p>
            <a:r>
              <a:rPr lang="zh-TW" altLang="en-US" sz="2800" dirty="0">
                <a:latin typeface="SimSun" panose="02010600030101010101" pitchFamily="2" charset="-122"/>
                <a:ea typeface="SimSun" panose="02010600030101010101" pitchFamily="2" charset="-122"/>
              </a:rPr>
              <a:t>狀態表</a:t>
            </a:r>
          </a:p>
        </p:txBody>
      </p:sp>
    </p:spTree>
    <p:extLst>
      <p:ext uri="{BB962C8B-B14F-4D97-AF65-F5344CB8AC3E}">
        <p14:creationId xmlns:p14="http://schemas.microsoft.com/office/powerpoint/2010/main" val="38205439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5CADEA6-9A4E-462C-B671-B2221C594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挑戰題 販賣機</a:t>
            </a:r>
            <a:endParaRPr lang="zh-TW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C2C5E9E4-41F5-4AF9-AD53-AA535A0DF876}"/>
              </a:ext>
            </a:extLst>
          </p:cNvPr>
          <p:cNvSpPr txBox="1"/>
          <p:nvPr/>
        </p:nvSpPr>
        <p:spPr>
          <a:xfrm>
            <a:off x="9615097" y="1921691"/>
            <a:ext cx="198002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(</a:t>
            </a:r>
            <a:r>
              <a:rPr lang="zh-TW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圖十七</a:t>
            </a:r>
            <a:r>
              <a:rPr lang="en-US" altLang="zh-TW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)</a:t>
            </a:r>
          </a:p>
          <a:p>
            <a:r>
              <a:rPr lang="zh-TW" altLang="en-US" sz="2800" dirty="0">
                <a:latin typeface="SimSun" panose="02010600030101010101" pitchFamily="2" charset="-122"/>
                <a:ea typeface="SimSun" panose="02010600030101010101" pitchFamily="2" charset="-122"/>
              </a:rPr>
              <a:t>系統構想圖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3BC16A5D-8DD7-494C-A9E9-86103799CB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309" t="38072" r="27143" b="9975"/>
          <a:stretch/>
        </p:blipFill>
        <p:spPr>
          <a:xfrm>
            <a:off x="2841879" y="1921691"/>
            <a:ext cx="6569201" cy="4116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8701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78F41CE-6428-4944-9CD2-8B2D8D348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挑戰題 販賣機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6D2D0BC-C43A-4BCC-B7E2-AC68C05C0C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583" r="68566" b="32162"/>
          <a:stretch/>
        </p:blipFill>
        <p:spPr>
          <a:xfrm>
            <a:off x="3864944" y="1845734"/>
            <a:ext cx="4462112" cy="4409923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663526B5-5B4D-4CDD-A440-65D006E140B1}"/>
              </a:ext>
            </a:extLst>
          </p:cNvPr>
          <p:cNvSpPr txBox="1"/>
          <p:nvPr/>
        </p:nvSpPr>
        <p:spPr>
          <a:xfrm>
            <a:off x="8327056" y="1845734"/>
            <a:ext cx="341632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(</a:t>
            </a:r>
            <a:r>
              <a:rPr lang="zh-TW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圖十八</a:t>
            </a:r>
            <a:r>
              <a:rPr lang="en-US" altLang="zh-TW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)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除頻器模組</a:t>
            </a:r>
            <a:endParaRPr lang="zh-TW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endParaRPr lang="zh-TW" altLang="en-US" sz="2800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876370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3F15907-3E93-459D-8D9B-14D019205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挑戰題 販賣機</a:t>
            </a:r>
            <a:endParaRPr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EAF6C300-E9B9-409B-8433-A35A98A662B8}"/>
              </a:ext>
            </a:extLst>
          </p:cNvPr>
          <p:cNvSpPr txBox="1"/>
          <p:nvPr/>
        </p:nvSpPr>
        <p:spPr>
          <a:xfrm>
            <a:off x="8470339" y="1845734"/>
            <a:ext cx="3775393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(</a:t>
            </a:r>
            <a:r>
              <a:rPr lang="zh-TW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圖十九</a:t>
            </a:r>
            <a:r>
              <a:rPr lang="en-US" altLang="zh-TW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-1)</a:t>
            </a:r>
            <a:r>
              <a:rPr lang="zh-TW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販賣機模組</a:t>
            </a:r>
            <a:endParaRPr lang="en-US" altLang="zh-TW" sz="2800" dirty="0">
              <a:solidFill>
                <a:schemeClr val="tx1">
                  <a:lumMod val="75000"/>
                  <a:lumOff val="25000"/>
                </a:schemeClr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r>
              <a:rPr lang="zh-TW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輸入輸出及</a:t>
            </a:r>
            <a:r>
              <a:rPr lang="en-US" altLang="zh-TW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	</a:t>
            </a:r>
            <a:r>
              <a:rPr lang="zh-TW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決定下個</a:t>
            </a:r>
            <a:endParaRPr lang="en-US" altLang="zh-TW" sz="2800" dirty="0">
              <a:solidFill>
                <a:schemeClr val="tx1">
                  <a:lumMod val="75000"/>
                  <a:lumOff val="25000"/>
                </a:schemeClr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r>
              <a:rPr lang="zh-TW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狀態的組合電路區塊</a:t>
            </a:r>
            <a:endParaRPr lang="en-US" altLang="zh-TW" sz="2800" dirty="0">
              <a:solidFill>
                <a:schemeClr val="tx1">
                  <a:lumMod val="75000"/>
                  <a:lumOff val="25000"/>
                </a:schemeClr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r>
              <a:rPr lang="en-US" altLang="zh-TW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		</a:t>
            </a:r>
            <a:endParaRPr lang="zh-TW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endParaRPr lang="zh-TW" altLang="en-US" sz="2800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192A0C4-EBC2-4CD0-9D2A-016E7BF378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414" r="55834" b="28636"/>
          <a:stretch/>
        </p:blipFill>
        <p:spPr>
          <a:xfrm>
            <a:off x="2488304" y="1845734"/>
            <a:ext cx="5982035" cy="4482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3845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3F15907-3E93-459D-8D9B-14D019205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挑戰題 販賣機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A4EF646-B9D9-480D-975D-4FC92FE07E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EAF6C300-E9B9-409B-8433-A35A98A662B8}"/>
              </a:ext>
            </a:extLst>
          </p:cNvPr>
          <p:cNvSpPr txBox="1"/>
          <p:nvPr/>
        </p:nvSpPr>
        <p:spPr>
          <a:xfrm>
            <a:off x="7770166" y="1845734"/>
            <a:ext cx="3775393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(</a:t>
            </a:r>
            <a:r>
              <a:rPr lang="zh-TW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圖十九</a:t>
            </a:r>
            <a:r>
              <a:rPr lang="en-US" altLang="zh-TW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-2)</a:t>
            </a:r>
            <a:r>
              <a:rPr lang="zh-TW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交通燈模組</a:t>
            </a:r>
            <a:endParaRPr lang="en-US" altLang="zh-TW" sz="2800" dirty="0">
              <a:solidFill>
                <a:schemeClr val="tx1">
                  <a:lumMod val="75000"/>
                  <a:lumOff val="25000"/>
                </a:schemeClr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r>
              <a:rPr lang="zh-TW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記憶區塊以及輸出當</a:t>
            </a:r>
            <a:endParaRPr lang="en-US" altLang="zh-TW" sz="2800" dirty="0">
              <a:solidFill>
                <a:schemeClr val="tx1">
                  <a:lumMod val="75000"/>
                  <a:lumOff val="25000"/>
                </a:schemeClr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r>
              <a:rPr lang="zh-TW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前狀態的區塊</a:t>
            </a:r>
          </a:p>
          <a:p>
            <a:r>
              <a:rPr lang="en-US" altLang="zh-TW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		</a:t>
            </a:r>
            <a:endParaRPr lang="zh-TW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endParaRPr lang="zh-TW" altLang="en-US" sz="2800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68F7DFC-29F2-4D7B-9E17-FDD8260CF5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6766" r="59524" b="9763"/>
          <a:stretch/>
        </p:blipFill>
        <p:spPr>
          <a:xfrm>
            <a:off x="1097280" y="1845734"/>
            <a:ext cx="6672886" cy="4023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8578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5702E18-21E0-4DB7-A29D-BEC5B71508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基礎題</a:t>
            </a:r>
            <a:r>
              <a:rPr lang="en-US" altLang="zh-TW" dirty="0">
                <a:latin typeface="SimSun" panose="02010600030101010101" pitchFamily="2" charset="-122"/>
                <a:ea typeface="SimSun" panose="02010600030101010101" pitchFamily="2" charset="-122"/>
              </a:rPr>
              <a:t>(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一</a:t>
            </a:r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)</a:t>
            </a:r>
            <a:b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</a:br>
            <a:r>
              <a:rPr lang="zh-TW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有限狀態機範例</a:t>
            </a:r>
            <a:endParaRPr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935A62B1-4920-4DEE-8E6A-A0C5EC84F45D}"/>
              </a:ext>
            </a:extLst>
          </p:cNvPr>
          <p:cNvSpPr txBox="1"/>
          <p:nvPr/>
        </p:nvSpPr>
        <p:spPr>
          <a:xfrm>
            <a:off x="2602623" y="4558821"/>
            <a:ext cx="3057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(</a:t>
            </a:r>
            <a:r>
              <a:rPr lang="zh-TW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圖一</a:t>
            </a:r>
            <a:r>
              <a:rPr lang="en-US" altLang="zh-TW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)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系統構想圖</a:t>
            </a:r>
            <a:endParaRPr lang="zh-TW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64CC44D-E00A-4890-B60D-23D83AA50F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548" t="35011" r="20180" b="30904"/>
          <a:stretch/>
        </p:blipFill>
        <p:spPr>
          <a:xfrm>
            <a:off x="2602623" y="2225851"/>
            <a:ext cx="7470331" cy="2332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4782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3F15907-3E93-459D-8D9B-14D019205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挑戰題 販賣機</a:t>
            </a:r>
            <a:endParaRPr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EAF6C300-E9B9-409B-8433-A35A98A662B8}"/>
              </a:ext>
            </a:extLst>
          </p:cNvPr>
          <p:cNvSpPr txBox="1"/>
          <p:nvPr/>
        </p:nvSpPr>
        <p:spPr>
          <a:xfrm>
            <a:off x="8252624" y="1845734"/>
            <a:ext cx="433965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(</a:t>
            </a:r>
            <a:r>
              <a:rPr lang="zh-TW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圖二十</a:t>
            </a:r>
            <a:r>
              <a:rPr lang="en-US" altLang="zh-TW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)</a:t>
            </a:r>
            <a:r>
              <a:rPr lang="zh-TW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金額計算模組</a:t>
            </a:r>
            <a:r>
              <a:rPr lang="en-US" altLang="zh-TW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		</a:t>
            </a:r>
            <a:endParaRPr lang="zh-TW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endParaRPr lang="zh-TW" altLang="en-US" sz="2800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CFCC23B6-0A39-4F5E-86B7-B3A6B721AD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626" r="48453" b="16337"/>
          <a:stretch/>
        </p:blipFill>
        <p:spPr>
          <a:xfrm>
            <a:off x="2606566" y="1845734"/>
            <a:ext cx="5646058" cy="4368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2755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3F15907-3E93-459D-8D9B-14D019205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挑戰題 販賣機</a:t>
            </a:r>
            <a:endParaRPr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EAF6C300-E9B9-409B-8433-A35A98A662B8}"/>
              </a:ext>
            </a:extLst>
          </p:cNvPr>
          <p:cNvSpPr txBox="1"/>
          <p:nvPr/>
        </p:nvSpPr>
        <p:spPr>
          <a:xfrm>
            <a:off x="7852350" y="1845734"/>
            <a:ext cx="526297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(</a:t>
            </a:r>
            <a:r>
              <a:rPr lang="zh-TW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圖二十一</a:t>
            </a:r>
            <a:r>
              <a:rPr lang="en-US" altLang="zh-TW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)</a:t>
            </a:r>
            <a:r>
              <a:rPr lang="zh-TW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七段顯示器模組</a:t>
            </a:r>
            <a:r>
              <a:rPr lang="en-US" altLang="zh-TW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		</a:t>
            </a:r>
            <a:endParaRPr lang="zh-TW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endParaRPr lang="zh-TW" altLang="en-US" sz="2800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469191A5-7133-42CB-960B-A0B24404F8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148" r="71125" b="21946"/>
          <a:stretch/>
        </p:blipFill>
        <p:spPr>
          <a:xfrm>
            <a:off x="4366260" y="1845734"/>
            <a:ext cx="3520440" cy="4511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6427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A256EA4-EC9C-46BB-89FA-70DF09467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挑戰題 販賣機</a:t>
            </a:r>
            <a:endParaRPr lang="zh-TW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6FE31FA4-7829-43DD-B031-C37807BAE126}"/>
              </a:ext>
            </a:extLst>
          </p:cNvPr>
          <p:cNvSpPr txBox="1"/>
          <p:nvPr/>
        </p:nvSpPr>
        <p:spPr>
          <a:xfrm>
            <a:off x="4418320" y="5229739"/>
            <a:ext cx="341632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(</a:t>
            </a:r>
            <a:r>
              <a:rPr lang="zh-TW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圖二十二</a:t>
            </a:r>
            <a:r>
              <a:rPr lang="en-US" altLang="zh-TW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)</a:t>
            </a:r>
            <a:r>
              <a:rPr lang="zh-TW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系統</a:t>
            </a:r>
            <a:r>
              <a:rPr lang="en-US" altLang="zh-TW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		</a:t>
            </a:r>
            <a:endParaRPr lang="zh-TW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endParaRPr lang="zh-TW" altLang="en-US" sz="2800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2536F5CC-0CF8-4605-A0F7-19E974B726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413" r="37633" b="40299"/>
          <a:stretch/>
        </p:blipFill>
        <p:spPr>
          <a:xfrm>
            <a:off x="2061029" y="1865206"/>
            <a:ext cx="7603807" cy="3236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6633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A256EA4-EC9C-46BB-89FA-70DF09467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挑戰題 販賣機</a:t>
            </a:r>
            <a:endParaRPr lang="zh-TW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26C1853-CBC3-4C6C-99E5-54DFD2244D35}"/>
              </a:ext>
            </a:extLst>
          </p:cNvPr>
          <p:cNvSpPr/>
          <p:nvPr/>
        </p:nvSpPr>
        <p:spPr>
          <a:xfrm>
            <a:off x="8477839" y="1877487"/>
            <a:ext cx="6096000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(</a:t>
            </a:r>
            <a:r>
              <a:rPr lang="zh-TW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影片三</a:t>
            </a:r>
            <a:r>
              <a:rPr lang="en-US" altLang="zh-TW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)</a:t>
            </a:r>
          </a:p>
          <a:p>
            <a:r>
              <a:rPr lang="en-US" altLang="zh-TW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VeriInstrument</a:t>
            </a:r>
            <a:endParaRPr lang="en-US" altLang="zh-TW" sz="2800" dirty="0">
              <a:solidFill>
                <a:schemeClr val="tx1">
                  <a:lumMod val="75000"/>
                  <a:lumOff val="25000"/>
                </a:schemeClr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r>
              <a:rPr lang="zh-TW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驗證</a:t>
            </a:r>
          </a:p>
        </p:txBody>
      </p:sp>
      <p:pic>
        <p:nvPicPr>
          <p:cNvPr id="4" name="錄製_2018_05_09_14_29_20_225">
            <a:hlinkClick r:id="" action="ppaction://media"/>
            <a:extLst>
              <a:ext uri="{FF2B5EF4-FFF2-40B4-BE49-F238E27FC236}">
                <a16:creationId xmlns:a16="http://schemas.microsoft.com/office/drawing/2014/main" id="{513A8189-A67F-48D0-BF36-6267605EA4C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811451" y="1877487"/>
            <a:ext cx="4630057" cy="4243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750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A256EA4-EC9C-46BB-89FA-70DF09467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挑戰題 販賣機</a:t>
            </a:r>
            <a:endParaRPr lang="zh-TW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6FE31FA4-7829-43DD-B031-C37807BAE126}"/>
              </a:ext>
            </a:extLst>
          </p:cNvPr>
          <p:cNvSpPr txBox="1"/>
          <p:nvPr/>
        </p:nvSpPr>
        <p:spPr>
          <a:xfrm>
            <a:off x="9599287" y="1767840"/>
            <a:ext cx="198002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(</a:t>
            </a:r>
            <a:r>
              <a:rPr lang="zh-TW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圖二十三</a:t>
            </a:r>
            <a:r>
              <a:rPr lang="en-US" altLang="zh-TW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)</a:t>
            </a:r>
          </a:p>
          <a:p>
            <a:r>
              <a:rPr lang="en-US" altLang="zh-TW" sz="2800" dirty="0" err="1">
                <a:solidFill>
                  <a:srgbClr val="000000">
                    <a:lumMod val="75000"/>
                    <a:lumOff val="25000"/>
                  </a:srgb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testbench</a:t>
            </a:r>
            <a:endParaRPr lang="zh-TW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endParaRPr lang="zh-TW" altLang="en-US" sz="2800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AD8AFC0-FD4C-4675-BB7A-F2306FD210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42" t="12202" r="23810" b="10187"/>
          <a:stretch/>
        </p:blipFill>
        <p:spPr>
          <a:xfrm>
            <a:off x="2423885" y="1767840"/>
            <a:ext cx="7010400" cy="4269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7052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A256EA4-EC9C-46BB-89FA-70DF09467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挑戰題 販賣機</a:t>
            </a:r>
            <a:endParaRPr lang="zh-TW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6FE31FA4-7829-43DD-B031-C37807BAE126}"/>
              </a:ext>
            </a:extLst>
          </p:cNvPr>
          <p:cNvSpPr txBox="1"/>
          <p:nvPr/>
        </p:nvSpPr>
        <p:spPr>
          <a:xfrm>
            <a:off x="4149014" y="3721927"/>
            <a:ext cx="395492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(</a:t>
            </a:r>
            <a:r>
              <a:rPr lang="zh-TW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圖二十三</a:t>
            </a:r>
            <a:r>
              <a:rPr lang="en-US" altLang="zh-TW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-2)</a:t>
            </a:r>
            <a:r>
              <a:rPr lang="en-US" altLang="zh-TW" sz="2800" dirty="0" err="1">
                <a:solidFill>
                  <a:srgbClr val="000000">
                    <a:lumMod val="75000"/>
                    <a:lumOff val="25000"/>
                  </a:srgb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testbench</a:t>
            </a:r>
            <a:endParaRPr lang="zh-TW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endParaRPr lang="zh-TW" altLang="en-US" sz="2800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53D1827D-AD2C-47C4-85C3-E58A66AA06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9032" r="3809" b="9975"/>
          <a:stretch/>
        </p:blipFill>
        <p:spPr>
          <a:xfrm>
            <a:off x="262708" y="2249713"/>
            <a:ext cx="11727543" cy="1436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6818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A256EA4-EC9C-46BB-89FA-70DF09467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挑戰題 販賣機</a:t>
            </a:r>
            <a:endParaRPr lang="zh-TW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6FE31FA4-7829-43DD-B031-C37807BAE126}"/>
              </a:ext>
            </a:extLst>
          </p:cNvPr>
          <p:cNvSpPr txBox="1"/>
          <p:nvPr/>
        </p:nvSpPr>
        <p:spPr>
          <a:xfrm>
            <a:off x="8642640" y="1762034"/>
            <a:ext cx="269817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(</a:t>
            </a:r>
            <a:r>
              <a:rPr lang="zh-TW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圖二十四</a:t>
            </a:r>
            <a:r>
              <a:rPr lang="en-US" altLang="zh-TW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-1)</a:t>
            </a:r>
          </a:p>
          <a:p>
            <a:r>
              <a:rPr lang="en-US" altLang="zh-TW" sz="2800" dirty="0" err="1">
                <a:solidFill>
                  <a:srgbClr val="000000">
                    <a:lumMod val="75000"/>
                    <a:lumOff val="25000"/>
                  </a:srgb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Testbench</a:t>
            </a:r>
            <a:r>
              <a:rPr lang="zh-TW" altLang="en-US" sz="2800" dirty="0">
                <a:solidFill>
                  <a:srgbClr val="000000">
                    <a:lumMod val="75000"/>
                    <a:lumOff val="25000"/>
                  </a:srgb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結果</a:t>
            </a:r>
            <a:endParaRPr lang="zh-TW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endParaRPr lang="zh-TW" altLang="en-US" sz="2800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14E244C-D923-4448-B112-57301836EC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083" r="54881" b="38178"/>
          <a:stretch/>
        </p:blipFill>
        <p:spPr>
          <a:xfrm>
            <a:off x="3141726" y="1948149"/>
            <a:ext cx="5500914" cy="4020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9556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A256EA4-EC9C-46BB-89FA-70DF09467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挑戰題 販賣機</a:t>
            </a:r>
            <a:endParaRPr lang="zh-TW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6FE31FA4-7829-43DD-B031-C37807BAE126}"/>
              </a:ext>
            </a:extLst>
          </p:cNvPr>
          <p:cNvSpPr txBox="1"/>
          <p:nvPr/>
        </p:nvSpPr>
        <p:spPr>
          <a:xfrm>
            <a:off x="8642640" y="1762034"/>
            <a:ext cx="269817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(</a:t>
            </a:r>
            <a:r>
              <a:rPr lang="zh-TW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圖二十四</a:t>
            </a:r>
            <a:r>
              <a:rPr lang="en-US" altLang="zh-TW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-2)</a:t>
            </a:r>
          </a:p>
          <a:p>
            <a:r>
              <a:rPr lang="en-US" altLang="zh-TW" sz="2800" dirty="0" err="1">
                <a:solidFill>
                  <a:srgbClr val="000000">
                    <a:lumMod val="75000"/>
                    <a:lumOff val="25000"/>
                  </a:srgb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Testbench</a:t>
            </a:r>
            <a:r>
              <a:rPr lang="zh-TW" altLang="en-US" sz="2800" dirty="0">
                <a:solidFill>
                  <a:srgbClr val="000000">
                    <a:lumMod val="75000"/>
                    <a:lumOff val="25000"/>
                  </a:srgb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結果</a:t>
            </a:r>
            <a:endParaRPr lang="zh-TW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endParaRPr lang="zh-TW" altLang="en-US" sz="2800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6DB86483-A07B-4663-B9C4-458E00E75D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831" r="53809" b="5521"/>
          <a:stretch/>
        </p:blipFill>
        <p:spPr>
          <a:xfrm>
            <a:off x="3011097" y="1803006"/>
            <a:ext cx="5631543" cy="4151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1584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338D5F-F491-40FF-A4AB-C71680057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心得</a:t>
            </a:r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83C18FB4-F362-4627-98EA-BF4C8721A1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990578"/>
            <a:ext cx="10058400" cy="4023360"/>
          </a:xfrm>
        </p:spPr>
        <p:txBody>
          <a:bodyPr/>
          <a:lstStyle/>
          <a:p>
            <a:pPr marL="0" indent="0">
              <a:buNone/>
            </a:pPr>
            <a:r>
              <a:rPr lang="zh-TW" altLang="en-US" sz="2800" dirty="0">
                <a:latin typeface="SimSun" panose="02010600030101010101" pitchFamily="2" charset="-122"/>
                <a:ea typeface="SimSun" panose="02010600030101010101" pitchFamily="2" charset="-122"/>
              </a:rPr>
              <a:t>張軒：</a:t>
            </a:r>
            <a:endParaRPr lang="en-US" altLang="zh-TW" sz="2800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marL="0" indent="0">
              <a:buNone/>
            </a:pPr>
            <a:r>
              <a:rPr lang="zh-TW" altLang="en-US" sz="2800" dirty="0">
                <a:latin typeface="SimSun" panose="02010600030101010101" pitchFamily="2" charset="-122"/>
                <a:ea typeface="SimSun" panose="02010600030101010101" pitchFamily="2" charset="-122"/>
              </a:rPr>
              <a:t>寫</a:t>
            </a:r>
            <a:r>
              <a:rPr lang="en-US" altLang="zh-TW" sz="2800" dirty="0">
                <a:latin typeface="SimSun" panose="02010600030101010101" pitchFamily="2" charset="-122"/>
                <a:ea typeface="SimSun" panose="02010600030101010101" pitchFamily="2" charset="-122"/>
              </a:rPr>
              <a:t>lab8</a:t>
            </a:r>
            <a:r>
              <a:rPr lang="zh-TW" altLang="en-US" sz="2800" dirty="0">
                <a:latin typeface="SimSun" panose="02010600030101010101" pitchFamily="2" charset="-122"/>
                <a:ea typeface="SimSun" panose="02010600030101010101" pitchFamily="2" charset="-122"/>
              </a:rPr>
              <a:t>的時候，一開始對狀態機的概念很不習慣，因為寫</a:t>
            </a:r>
            <a:r>
              <a:rPr lang="en-US" altLang="zh-TW" sz="2800" dirty="0">
                <a:latin typeface="SimSun" panose="02010600030101010101" pitchFamily="2" charset="-122"/>
                <a:ea typeface="SimSun" panose="02010600030101010101" pitchFamily="2" charset="-122"/>
              </a:rPr>
              <a:t>C++</a:t>
            </a:r>
            <a:r>
              <a:rPr lang="zh-TW" altLang="en-US" sz="2800" dirty="0">
                <a:latin typeface="SimSun" panose="02010600030101010101" pitchFamily="2" charset="-122"/>
                <a:ea typeface="SimSun" panose="02010600030101010101" pitchFamily="2" charset="-122"/>
              </a:rPr>
              <a:t>的時候程序式的一行一行執行，所以常常會不小心同時有多個部分指派值給同一個</a:t>
            </a:r>
            <a:r>
              <a:rPr lang="en-US" altLang="zh-TW" sz="2800" dirty="0" err="1">
                <a:latin typeface="SimSun" panose="02010600030101010101" pitchFamily="2" charset="-122"/>
                <a:ea typeface="SimSun" panose="02010600030101010101" pitchFamily="2" charset="-122"/>
              </a:rPr>
              <a:t>reg</a:t>
            </a:r>
            <a:r>
              <a:rPr lang="zh-TW" altLang="en-US" sz="2800" dirty="0">
                <a:latin typeface="SimSun" panose="02010600030101010101" pitchFamily="2" charset="-122"/>
                <a:ea typeface="SimSun" panose="02010600030101010101" pitchFamily="2" charset="-122"/>
              </a:rPr>
              <a:t>。摸了一陣子才比較能理解這樣的方式，突然覺得好像也是蠻方便的。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4847747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338D5F-F491-40FF-A4AB-C71680057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心得</a:t>
            </a:r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83C18FB4-F362-4627-98EA-BF4C8721A1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990578"/>
            <a:ext cx="10058400" cy="40233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2800" dirty="0">
                <a:latin typeface="SimSun" panose="02010600030101010101" pitchFamily="2" charset="-122"/>
                <a:ea typeface="SimSun" panose="02010600030101010101" pitchFamily="2" charset="-122"/>
              </a:rPr>
              <a:t>章子嚴：這次的實驗，我慢慢懂自己在做甚麼了。原來寫錯輸入會導致模組跑出來的東西出現錯誤。下次的實驗會不會不用寫</a:t>
            </a:r>
            <a:r>
              <a:rPr lang="en-US" altLang="zh-TW" sz="2800" dirty="0" err="1">
                <a:latin typeface="SimSun" panose="02010600030101010101" pitchFamily="2" charset="-122"/>
                <a:ea typeface="SimSun" panose="02010600030101010101" pitchFamily="2" charset="-122"/>
              </a:rPr>
              <a:t>testbench</a:t>
            </a:r>
            <a:r>
              <a:rPr lang="zh-TW" altLang="en-US" sz="2800" dirty="0">
                <a:latin typeface="SimSun" panose="02010600030101010101" pitchFamily="2" charset="-122"/>
                <a:ea typeface="SimSun" panose="02010600030101010101" pitchFamily="2" charset="-122"/>
              </a:rPr>
              <a:t>，有時候</a:t>
            </a:r>
            <a:r>
              <a:rPr lang="en-US" altLang="zh-TW" sz="2800" dirty="0" err="1">
                <a:latin typeface="SimSun" panose="02010600030101010101" pitchFamily="2" charset="-122"/>
                <a:ea typeface="SimSun" panose="02010600030101010101" pitchFamily="2" charset="-122"/>
              </a:rPr>
              <a:t>testbench</a:t>
            </a:r>
            <a:r>
              <a:rPr lang="zh-TW" altLang="en-US" sz="2800" dirty="0">
                <a:latin typeface="SimSun" panose="02010600030101010101" pitchFamily="2" charset="-122"/>
                <a:ea typeface="SimSun" panose="02010600030101010101" pitchFamily="2" charset="-122"/>
              </a:rPr>
              <a:t>很不好寫，寫出來又不懂錯在哪裡。</a:t>
            </a:r>
          </a:p>
        </p:txBody>
      </p:sp>
    </p:spTree>
    <p:extLst>
      <p:ext uri="{BB962C8B-B14F-4D97-AF65-F5344CB8AC3E}">
        <p14:creationId xmlns:p14="http://schemas.microsoft.com/office/powerpoint/2010/main" val="19179107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F20B8FC-E15D-4D5E-B8A6-ADDD198F6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基礎題</a:t>
            </a:r>
            <a:r>
              <a:rPr lang="en-US" altLang="zh-TW" dirty="0">
                <a:latin typeface="SimSun" panose="02010600030101010101" pitchFamily="2" charset="-122"/>
                <a:ea typeface="SimSun" panose="02010600030101010101" pitchFamily="2" charset="-122"/>
              </a:rPr>
              <a:t>(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一</a:t>
            </a:r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)</a:t>
            </a:r>
            <a:b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</a:br>
            <a:r>
              <a:rPr lang="zh-TW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有限狀態機範例</a:t>
            </a:r>
            <a:endParaRPr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73756BAC-7D5C-40D2-8FFA-5E7DB64267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0441" t="26843" r="22134" b="8853"/>
          <a:stretch/>
        </p:blipFill>
        <p:spPr>
          <a:xfrm>
            <a:off x="2944687" y="1965960"/>
            <a:ext cx="6363586" cy="4000500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5807D2DF-10D4-4173-B78E-40376DD85675}"/>
              </a:ext>
            </a:extLst>
          </p:cNvPr>
          <p:cNvSpPr txBox="1"/>
          <p:nvPr/>
        </p:nvSpPr>
        <p:spPr>
          <a:xfrm>
            <a:off x="6815377" y="2089215"/>
            <a:ext cx="41344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(</a:t>
            </a:r>
            <a:r>
              <a:rPr lang="zh-TW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圖二</a:t>
            </a:r>
            <a:r>
              <a:rPr lang="en-US" altLang="zh-TW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)</a:t>
            </a:r>
            <a:r>
              <a:rPr lang="zh-TW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有限狀態機狀態表</a:t>
            </a:r>
          </a:p>
        </p:txBody>
      </p:sp>
    </p:spTree>
    <p:extLst>
      <p:ext uri="{BB962C8B-B14F-4D97-AF65-F5344CB8AC3E}">
        <p14:creationId xmlns:p14="http://schemas.microsoft.com/office/powerpoint/2010/main" val="103782908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338D5F-F491-40FF-A4AB-C71680057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心得</a:t>
            </a:r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83C18FB4-F362-4627-98EA-BF4C8721A1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990578"/>
            <a:ext cx="10058400" cy="40233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2800" dirty="0">
                <a:latin typeface="SimSun" panose="02010600030101010101" pitchFamily="2" charset="-122"/>
                <a:ea typeface="SimSun" panose="02010600030101010101" pitchFamily="2" charset="-122"/>
              </a:rPr>
              <a:t>魏晉成：</a:t>
            </a:r>
            <a:endParaRPr lang="en-US" altLang="zh-TW" sz="2800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marL="0" indent="0">
              <a:buNone/>
            </a:pPr>
            <a:r>
              <a:rPr lang="zh-TW" altLang="en-US" sz="2800" dirty="0">
                <a:latin typeface="SimSun" panose="02010600030101010101" pitchFamily="2" charset="-122"/>
                <a:ea typeface="SimSun" panose="02010600030101010101" pitchFamily="2" charset="-122"/>
              </a:rPr>
              <a:t>紅綠燈跟販賣機這種可以在</a:t>
            </a:r>
            <a:r>
              <a:rPr lang="en-US" altLang="zh-TW" sz="2800" dirty="0" err="1">
                <a:latin typeface="SimSun" panose="02010600030101010101" pitchFamily="2" charset="-122"/>
                <a:ea typeface="SimSun" panose="02010600030101010101" pitchFamily="2" charset="-122"/>
              </a:rPr>
              <a:t>VeriInstrument</a:t>
            </a:r>
            <a:r>
              <a:rPr lang="zh-TW" altLang="en-US" sz="2800" dirty="0">
                <a:latin typeface="SimSun" panose="02010600030101010101" pitchFamily="2" charset="-122"/>
                <a:ea typeface="SimSun" panose="02010600030101010101" pitchFamily="2" charset="-122"/>
              </a:rPr>
              <a:t>上面動的東西，讓這次的實作顯得非常好玩，而且我還偷偷跟我同學炫耀了一波，不過這次的販賣機有個小</a:t>
            </a:r>
            <a:r>
              <a:rPr lang="en-US" altLang="zh-TW" sz="2800" dirty="0">
                <a:latin typeface="SimSun" panose="02010600030101010101" pitchFamily="2" charset="-122"/>
                <a:ea typeface="SimSun" panose="02010600030101010101" pitchFamily="2" charset="-122"/>
              </a:rPr>
              <a:t>bug</a:t>
            </a:r>
            <a:r>
              <a:rPr lang="zh-TW" altLang="en-US" sz="2800" dirty="0">
                <a:latin typeface="SimSun" panose="02010600030101010101" pitchFamily="2" charset="-122"/>
                <a:ea typeface="SimSun" panose="02010600030101010101" pitchFamily="2" charset="-122"/>
              </a:rPr>
              <a:t>，就是必須等到</a:t>
            </a:r>
            <a:r>
              <a:rPr lang="en-US" altLang="zh-TW" sz="2800" dirty="0" err="1">
                <a:latin typeface="SimSun" panose="02010600030101010101" pitchFamily="2" charset="-122"/>
                <a:ea typeface="SimSun" panose="02010600030101010101" pitchFamily="2" charset="-122"/>
              </a:rPr>
              <a:t>clk</a:t>
            </a:r>
            <a:r>
              <a:rPr lang="zh-TW" altLang="en-US" sz="2800" dirty="0">
                <a:latin typeface="SimSun" panose="02010600030101010101" pitchFamily="2" charset="-122"/>
                <a:ea typeface="SimSun" panose="02010600030101010101" pitchFamily="2" charset="-122"/>
              </a:rPr>
              <a:t>的 </a:t>
            </a:r>
            <a:r>
              <a:rPr lang="en-US" altLang="zh-TW" sz="2800" dirty="0" err="1">
                <a:latin typeface="SimSun" panose="02010600030101010101" pitchFamily="2" charset="-122"/>
                <a:ea typeface="SimSun" panose="02010600030101010101" pitchFamily="2" charset="-122"/>
              </a:rPr>
              <a:t>posedge</a:t>
            </a:r>
            <a:r>
              <a:rPr lang="zh-TW" altLang="en-US" sz="2800" dirty="0">
                <a:latin typeface="SimSun" panose="02010600030101010101" pitchFamily="2" charset="-122"/>
                <a:ea typeface="SimSun" panose="02010600030101010101" pitchFamily="2" charset="-122"/>
              </a:rPr>
              <a:t>才會感測到</a:t>
            </a:r>
            <a:r>
              <a:rPr lang="en-US" altLang="zh-TW" sz="2800" dirty="0">
                <a:latin typeface="SimSun" panose="02010600030101010101" pitchFamily="2" charset="-122"/>
                <a:ea typeface="SimSun" panose="02010600030101010101" pitchFamily="2" charset="-122"/>
              </a:rPr>
              <a:t>push button</a:t>
            </a:r>
            <a:r>
              <a:rPr lang="zh-TW" altLang="en-US" sz="2800" dirty="0">
                <a:latin typeface="SimSun" panose="02010600030101010101" pitchFamily="2" charset="-122"/>
                <a:ea typeface="SimSun" panose="02010600030101010101" pitchFamily="2" charset="-122"/>
              </a:rPr>
              <a:t> 的動作，這讓我在使用販賣機的時候異常不自然，要經歷超長一段的等待時間才能看到</a:t>
            </a:r>
            <a:r>
              <a:rPr lang="en-US" altLang="zh-TW" sz="2800" dirty="0">
                <a:latin typeface="SimSun" panose="02010600030101010101" pitchFamily="2" charset="-122"/>
                <a:ea typeface="SimSun" panose="02010600030101010101" pitchFamily="2" charset="-122"/>
              </a:rPr>
              <a:t>LED</a:t>
            </a:r>
            <a:r>
              <a:rPr lang="zh-TW" altLang="en-US" sz="2800">
                <a:latin typeface="SimSun" panose="02010600030101010101" pitchFamily="2" charset="-122"/>
                <a:ea typeface="SimSun" panose="02010600030101010101" pitchFamily="2" charset="-122"/>
              </a:rPr>
              <a:t>以及七段顯示器的變化。</a:t>
            </a:r>
            <a:endParaRPr lang="en-US" altLang="zh-TW" sz="2800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596515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6254EDE-1523-48BE-82F9-CD879A158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基礎題</a:t>
            </a:r>
            <a:r>
              <a:rPr lang="en-US" altLang="zh-TW" dirty="0">
                <a:latin typeface="SimSun" panose="02010600030101010101" pitchFamily="2" charset="-122"/>
                <a:ea typeface="SimSun" panose="02010600030101010101" pitchFamily="2" charset="-122"/>
              </a:rPr>
              <a:t>(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一</a:t>
            </a:r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)</a:t>
            </a:r>
            <a:b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</a:br>
            <a:r>
              <a:rPr lang="zh-TW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有限狀態機範例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ED8601A8-D362-40E4-A446-9CF6982D6C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583" r="68566" b="32162"/>
          <a:stretch/>
        </p:blipFill>
        <p:spPr>
          <a:xfrm>
            <a:off x="3864944" y="1845734"/>
            <a:ext cx="4462112" cy="4409923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3FFFEAF2-79A4-4669-ADFC-2851F7EBB91F}"/>
              </a:ext>
            </a:extLst>
          </p:cNvPr>
          <p:cNvSpPr txBox="1"/>
          <p:nvPr/>
        </p:nvSpPr>
        <p:spPr>
          <a:xfrm>
            <a:off x="8327056" y="1845734"/>
            <a:ext cx="305724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(</a:t>
            </a:r>
            <a:r>
              <a:rPr lang="zh-TW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圖三</a:t>
            </a:r>
            <a:r>
              <a:rPr lang="en-US" altLang="zh-TW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)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除頻器模組</a:t>
            </a:r>
            <a:endParaRPr lang="zh-TW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endParaRPr lang="zh-TW" altLang="en-US" sz="2800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74727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4A76D17-569D-4748-906E-5E4C922BD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基礎題</a:t>
            </a:r>
            <a:r>
              <a:rPr lang="en-US" altLang="zh-TW" dirty="0">
                <a:latin typeface="SimSun" panose="02010600030101010101" pitchFamily="2" charset="-122"/>
                <a:ea typeface="SimSun" panose="02010600030101010101" pitchFamily="2" charset="-122"/>
              </a:rPr>
              <a:t>(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一</a:t>
            </a:r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)</a:t>
            </a:r>
            <a:b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</a:br>
            <a:r>
              <a:rPr lang="zh-TW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有限狀態機範例</a:t>
            </a:r>
            <a:endParaRPr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B46F5638-A8DB-4C9D-81F8-D30F9B3144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2258" r="55283" b="12162"/>
          <a:stretch/>
        </p:blipFill>
        <p:spPr>
          <a:xfrm>
            <a:off x="3610224" y="1996441"/>
            <a:ext cx="4497169" cy="4267200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EDB43907-4ED5-410B-9F5C-DE790FBED736}"/>
              </a:ext>
            </a:extLst>
          </p:cNvPr>
          <p:cNvSpPr txBox="1"/>
          <p:nvPr/>
        </p:nvSpPr>
        <p:spPr>
          <a:xfrm>
            <a:off x="8107393" y="1996441"/>
            <a:ext cx="413446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(</a:t>
            </a:r>
            <a:r>
              <a:rPr lang="zh-TW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圖四</a:t>
            </a:r>
            <a:r>
              <a:rPr lang="en-US" altLang="zh-TW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-1)</a:t>
            </a:r>
            <a:r>
              <a:rPr lang="zh-TW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狀態機決定</a:t>
            </a:r>
            <a:endParaRPr lang="en-US" altLang="zh-TW" sz="2800" dirty="0">
              <a:solidFill>
                <a:schemeClr val="tx1">
                  <a:lumMod val="75000"/>
                  <a:lumOff val="25000"/>
                </a:schemeClr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r>
              <a:rPr lang="zh-TW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下個狀態的組合電路區塊</a:t>
            </a:r>
            <a:endParaRPr lang="en-US" altLang="zh-TW" sz="2800" dirty="0">
              <a:solidFill>
                <a:schemeClr val="tx1">
                  <a:lumMod val="75000"/>
                  <a:lumOff val="25000"/>
                </a:schemeClr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565678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1920C20-0625-4E7E-BBC3-82D13F3FC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基礎題</a:t>
            </a:r>
            <a:r>
              <a:rPr lang="en-US" altLang="zh-TW" dirty="0">
                <a:latin typeface="SimSun" panose="02010600030101010101" pitchFamily="2" charset="-122"/>
                <a:ea typeface="SimSun" panose="02010600030101010101" pitchFamily="2" charset="-122"/>
              </a:rPr>
              <a:t>(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一</a:t>
            </a:r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)</a:t>
            </a:r>
            <a:b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</a:br>
            <a:r>
              <a:rPr lang="zh-TW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有限狀態機範例</a:t>
            </a:r>
            <a:endParaRPr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5516C2DE-EC55-4F34-8BD4-3525EB161C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46471" r="59354" b="8789"/>
          <a:stretch/>
        </p:blipFill>
        <p:spPr>
          <a:xfrm>
            <a:off x="1791825" y="1955076"/>
            <a:ext cx="6811481" cy="4209143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D83F10E7-9F59-47BA-A1FB-8ACC784B6B56}"/>
              </a:ext>
            </a:extLst>
          </p:cNvPr>
          <p:cNvSpPr txBox="1"/>
          <p:nvPr/>
        </p:nvSpPr>
        <p:spPr>
          <a:xfrm>
            <a:off x="8603306" y="1955076"/>
            <a:ext cx="3057247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(</a:t>
            </a:r>
            <a:r>
              <a:rPr lang="zh-TW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圖四</a:t>
            </a:r>
            <a:r>
              <a:rPr lang="en-US" altLang="zh-TW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-2)</a:t>
            </a:r>
            <a:r>
              <a:rPr lang="zh-TW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狀態機的</a:t>
            </a:r>
            <a:endParaRPr lang="en-US" altLang="zh-TW" sz="2800" dirty="0">
              <a:solidFill>
                <a:schemeClr val="tx1">
                  <a:lumMod val="75000"/>
                  <a:lumOff val="25000"/>
                </a:schemeClr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r>
              <a:rPr lang="zh-TW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記憶區塊以及輸出</a:t>
            </a:r>
            <a:endParaRPr lang="en-US" altLang="zh-TW" sz="2800" dirty="0">
              <a:solidFill>
                <a:schemeClr val="tx1">
                  <a:lumMod val="75000"/>
                  <a:lumOff val="25000"/>
                </a:schemeClr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r>
              <a:rPr lang="zh-TW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當前狀態的區塊</a:t>
            </a:r>
          </a:p>
          <a:p>
            <a:endParaRPr lang="zh-TW" altLang="en-US" sz="2800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946531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D8020A8-3A62-4730-9383-032541578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基礎題</a:t>
            </a:r>
            <a:r>
              <a:rPr lang="en-US" altLang="zh-TW" dirty="0">
                <a:latin typeface="SimSun" panose="02010600030101010101" pitchFamily="2" charset="-122"/>
                <a:ea typeface="SimSun" panose="02010600030101010101" pitchFamily="2" charset="-122"/>
              </a:rPr>
              <a:t>(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一</a:t>
            </a:r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)</a:t>
            </a:r>
            <a:b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</a:br>
            <a:r>
              <a:rPr lang="zh-TW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有限狀態機範例</a:t>
            </a:r>
            <a:endParaRPr lang="zh-TW" altLang="en-US" dirty="0"/>
          </a:p>
        </p:txBody>
      </p:sp>
      <p:pic>
        <p:nvPicPr>
          <p:cNvPr id="4" name="錄製_2018_05_09_13_17_10_336">
            <a:hlinkClick r:id="" action="ppaction://media"/>
            <a:extLst>
              <a:ext uri="{FF2B5EF4-FFF2-40B4-BE49-F238E27FC236}">
                <a16:creationId xmlns:a16="http://schemas.microsoft.com/office/drawing/2014/main" id="{5A2FC180-D2DC-4DCB-9C5E-698F98A77C86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930650" y="1846263"/>
            <a:ext cx="4389438" cy="4022725"/>
          </a:xfr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538AA75C-8A2A-4505-BA2D-71C497D2662D}"/>
              </a:ext>
            </a:extLst>
          </p:cNvPr>
          <p:cNvSpPr/>
          <p:nvPr/>
        </p:nvSpPr>
        <p:spPr>
          <a:xfrm>
            <a:off x="8320088" y="1846263"/>
            <a:ext cx="6096000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(</a:t>
            </a:r>
            <a:r>
              <a:rPr lang="zh-TW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影片一</a:t>
            </a:r>
            <a:r>
              <a:rPr lang="en-US" altLang="zh-TW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)</a:t>
            </a:r>
          </a:p>
          <a:p>
            <a:r>
              <a:rPr lang="en-US" altLang="zh-TW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VeriInstrument</a:t>
            </a:r>
            <a:endParaRPr lang="en-US" altLang="zh-TW" sz="2800" dirty="0">
              <a:solidFill>
                <a:schemeClr val="tx1">
                  <a:lumMod val="75000"/>
                  <a:lumOff val="25000"/>
                </a:schemeClr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r>
              <a:rPr lang="zh-TW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驗證</a:t>
            </a:r>
          </a:p>
        </p:txBody>
      </p:sp>
    </p:spTree>
    <p:extLst>
      <p:ext uri="{BB962C8B-B14F-4D97-AF65-F5344CB8AC3E}">
        <p14:creationId xmlns:p14="http://schemas.microsoft.com/office/powerpoint/2010/main" val="3269779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F26FB7B-F8E9-4B39-81F2-730259DFA0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基礎題</a:t>
            </a:r>
            <a:r>
              <a:rPr lang="en-US" altLang="zh-TW" dirty="0">
                <a:latin typeface="SimSun" panose="02010600030101010101" pitchFamily="2" charset="-122"/>
                <a:ea typeface="SimSun" panose="02010600030101010101" pitchFamily="2" charset="-122"/>
              </a:rPr>
              <a:t>(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一</a:t>
            </a:r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)</a:t>
            </a:r>
            <a:b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</a:br>
            <a:r>
              <a:rPr lang="zh-TW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有限狀態機範例</a:t>
            </a:r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C5068F00-2F62-4E49-9429-6F32C958D6DF}"/>
              </a:ext>
            </a:extLst>
          </p:cNvPr>
          <p:cNvSpPr txBox="1"/>
          <p:nvPr/>
        </p:nvSpPr>
        <p:spPr>
          <a:xfrm>
            <a:off x="860940" y="5588161"/>
            <a:ext cx="28777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(</a:t>
            </a:r>
            <a:r>
              <a:rPr lang="zh-TW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圖五</a:t>
            </a:r>
            <a:r>
              <a:rPr lang="en-US" altLang="zh-TW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)</a:t>
            </a:r>
            <a:r>
              <a:rPr lang="en-US" altLang="zh-TW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testbench</a:t>
            </a:r>
            <a:endParaRPr lang="zh-TW" altLang="en-US" sz="2800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pic>
        <p:nvPicPr>
          <p:cNvPr id="11" name="內容版面配置區 10">
            <a:extLst>
              <a:ext uri="{FF2B5EF4-FFF2-40B4-BE49-F238E27FC236}">
                <a16:creationId xmlns:a16="http://schemas.microsoft.com/office/drawing/2014/main" id="{83B79136-35B6-4AB2-9617-A4061DC056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2446" r="57865" b="11784"/>
          <a:stretch/>
        </p:blipFill>
        <p:spPr>
          <a:xfrm>
            <a:off x="3738651" y="1737360"/>
            <a:ext cx="4390776" cy="4432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774943"/>
      </p:ext>
    </p:extLst>
  </p:cSld>
  <p:clrMapOvr>
    <a:masterClrMapping/>
  </p:clrMapOvr>
</p:sld>
</file>

<file path=ppt/theme/theme1.xml><?xml version="1.0" encoding="utf-8"?>
<a:theme xmlns:a="http://schemas.openxmlformats.org/drawingml/2006/main" name="回顧">
  <a:themeElements>
    <a:clrScheme name="回顧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回顧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回顧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1168</TotalTime>
  <Words>851</Words>
  <Application>Microsoft Office PowerPoint</Application>
  <PresentationFormat>寬螢幕</PresentationFormat>
  <Paragraphs>113</Paragraphs>
  <Slides>40</Slides>
  <Notes>0</Notes>
  <HiddenSlides>0</HiddenSlides>
  <MMClips>3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40</vt:i4>
      </vt:variant>
    </vt:vector>
  </HeadingPairs>
  <TitlesOfParts>
    <vt:vector size="46" baseType="lpstr">
      <vt:lpstr>SimSun</vt:lpstr>
      <vt:lpstr>SimSun</vt:lpstr>
      <vt:lpstr>新細明體</vt:lpstr>
      <vt:lpstr>Calibri</vt:lpstr>
      <vt:lpstr>Calibri Light</vt:lpstr>
      <vt:lpstr>回顧</vt:lpstr>
      <vt:lpstr>Lab8 結報</vt:lpstr>
      <vt:lpstr>基礎題(一) 有限狀態機範例</vt:lpstr>
      <vt:lpstr>基礎題(一) 有限狀態機範例</vt:lpstr>
      <vt:lpstr>基礎題(一) 有限狀態機範例</vt:lpstr>
      <vt:lpstr>基礎題(一) 有限狀態機範例</vt:lpstr>
      <vt:lpstr>基礎題(一) 有限狀態機範例</vt:lpstr>
      <vt:lpstr>基礎題(一) 有限狀態機範例</vt:lpstr>
      <vt:lpstr>基礎題(一) 有限狀態機範例</vt:lpstr>
      <vt:lpstr>基礎題(一) 有限狀態機範例</vt:lpstr>
      <vt:lpstr>基礎題(一) 有限狀態機範例</vt:lpstr>
      <vt:lpstr>基礎題(一) 有限狀態機範例</vt:lpstr>
      <vt:lpstr>基礎題(二)交通燈</vt:lpstr>
      <vt:lpstr>基礎題(二)交通燈</vt:lpstr>
      <vt:lpstr>基礎題(二)交通燈</vt:lpstr>
      <vt:lpstr>基礎題(二)交通燈</vt:lpstr>
      <vt:lpstr>基礎題(二)交通燈</vt:lpstr>
      <vt:lpstr>基礎題(二)交通燈</vt:lpstr>
      <vt:lpstr>基礎題(二)交通燈</vt:lpstr>
      <vt:lpstr>基礎題(二)交通燈</vt:lpstr>
      <vt:lpstr>基礎題(二)交通燈</vt:lpstr>
      <vt:lpstr>基礎題(二)交通燈</vt:lpstr>
      <vt:lpstr>基礎題(二)交通燈</vt:lpstr>
      <vt:lpstr>基礎題(二)交通燈</vt:lpstr>
      <vt:lpstr>挑戰題 販賣機</vt:lpstr>
      <vt:lpstr>挑戰題 販賣機</vt:lpstr>
      <vt:lpstr>挑戰題 販賣機</vt:lpstr>
      <vt:lpstr>挑戰題 販賣機</vt:lpstr>
      <vt:lpstr>挑戰題 販賣機</vt:lpstr>
      <vt:lpstr>挑戰題 販賣機</vt:lpstr>
      <vt:lpstr>挑戰題 販賣機</vt:lpstr>
      <vt:lpstr>挑戰題 販賣機</vt:lpstr>
      <vt:lpstr>挑戰題 販賣機</vt:lpstr>
      <vt:lpstr>挑戰題 販賣機</vt:lpstr>
      <vt:lpstr>挑戰題 販賣機</vt:lpstr>
      <vt:lpstr>挑戰題 販賣機</vt:lpstr>
      <vt:lpstr>挑戰題 販賣機</vt:lpstr>
      <vt:lpstr>挑戰題 販賣機</vt:lpstr>
      <vt:lpstr>心得</vt:lpstr>
      <vt:lpstr>心得</vt:lpstr>
      <vt:lpstr>心得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Lab8 結報</dc:title>
  <dc:creator>晉成 魏</dc:creator>
  <cp:lastModifiedBy>晉成 魏</cp:lastModifiedBy>
  <cp:revision>69</cp:revision>
  <dcterms:created xsi:type="dcterms:W3CDTF">2018-05-21T14:23:52Z</dcterms:created>
  <dcterms:modified xsi:type="dcterms:W3CDTF">2018-05-29T04:37:20Z</dcterms:modified>
</cp:coreProperties>
</file>